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</p:sldIdLst>
  <p:sldSz cy="6858000" cx="12192000"/>
  <p:notesSz cx="6858000" cy="185737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jpg>
</file>

<file path=ppt/media/image38.jpg>
</file>

<file path=ppt/media/image39.png>
</file>

<file path=ppt/media/image4.png>
</file>

<file path=ppt/media/image40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2" name="Google Shape;402;p1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9" name="Google Shape;299;p2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3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3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3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4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4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4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4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4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4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3" name="Google Shape;633;p4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4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:notes"/>
          <p:cNvSpPr/>
          <p:nvPr>
            <p:ph idx="2" type="sldImg"/>
          </p:nvPr>
        </p:nvSpPr>
        <p:spPr>
          <a:xfrm>
            <a:off x="685800" y="1143000"/>
            <a:ext cx="5486040" cy="308592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8" name="Google Shape;328;p6:notes"/>
          <p:cNvSpPr txBox="1"/>
          <p:nvPr>
            <p:ph idx="1"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6:notes"/>
          <p:cNvSpPr txBox="1"/>
          <p:nvPr>
            <p:ph idx="12"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2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4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6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6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6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28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29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30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30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1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1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" name="Google Shape;165;p31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32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33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4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4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4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34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5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5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5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35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6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6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6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36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7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7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6" name="Google Shape;206;p37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38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8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8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8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38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9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9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9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9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9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6" name="Google Shape;226;p39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42"/>
          <p:cNvSpPr txBox="1"/>
          <p:nvPr>
            <p:ph idx="1"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4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3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43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3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4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4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4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5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6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4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7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7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7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4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8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48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48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49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49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49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4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50"/>
          <p:cNvSpPr txBox="1"/>
          <p:nvPr>
            <p:ph idx="1"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50"/>
          <p:cNvSpPr txBox="1"/>
          <p:nvPr>
            <p:ph idx="2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5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1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51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51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51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51"/>
          <p:cNvSpPr txBox="1"/>
          <p:nvPr>
            <p:ph idx="4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5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52"/>
          <p:cNvSpPr txBox="1"/>
          <p:nvPr>
            <p:ph idx="1"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52"/>
          <p:cNvSpPr txBox="1"/>
          <p:nvPr>
            <p:ph idx="2"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52"/>
          <p:cNvSpPr txBox="1"/>
          <p:nvPr>
            <p:ph idx="3"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52"/>
          <p:cNvSpPr txBox="1"/>
          <p:nvPr>
            <p:ph idx="4"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52"/>
          <p:cNvSpPr txBox="1"/>
          <p:nvPr>
            <p:ph idx="5"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52"/>
          <p:cNvSpPr txBox="1"/>
          <p:nvPr>
            <p:ph idx="6"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52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3"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"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3"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3"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14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0" name="Google Shape;140;p27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1" name="Google Shape;141;p27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2" name="Google Shape;142;p2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1C7DD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>
            <p:ph idx="1"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9" name="Google Shape;229;p40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0" name="Google Shape;230;p40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labs-jupyter-spacex-Data%20wrangling.ipynb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jupyter-labs-eda-dataviz.ipynb.jupyterlite.ipynb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jupyter-labs-eda-sql-coursera_sqllite.ipynb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lab_jupyter_launch_site_location.jupyterlite.ipynb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tree/master/applied_data_science_capstone/dashboard_dash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2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Relationship Id="rId4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Relationship Id="rId4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Relationship Id="rId4" Type="http://schemas.openxmlformats.org/officeDocument/2006/relationships/image" Target="../media/image27.png"/><Relationship Id="rId5" Type="http://schemas.openxmlformats.org/officeDocument/2006/relationships/image" Target="../media/image2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Relationship Id="rId4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8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1.png"/><Relationship Id="rId4" Type="http://schemas.openxmlformats.org/officeDocument/2006/relationships/image" Target="../media/image3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1.png"/><Relationship Id="rId4" Type="http://schemas.openxmlformats.org/officeDocument/2006/relationships/image" Target="../media/image32.png"/><Relationship Id="rId5" Type="http://schemas.openxmlformats.org/officeDocument/2006/relationships/image" Target="../media/image3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6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1.png"/><Relationship Id="rId4" Type="http://schemas.openxmlformats.org/officeDocument/2006/relationships/image" Target="../media/image3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1.png"/><Relationship Id="rId4" Type="http://schemas.openxmlformats.org/officeDocument/2006/relationships/image" Target="../media/image3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tree/master/applied_data_science_capstone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hyperlink" Target="https://api.spacexdata.com/v4/launches/past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jupyter-labs-spacex-data-collection-api.ipynb" TargetMode="External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hyperlink" Target="https://github.com/k0s3r40/coursera-data-science/blob/master/applied_data_science_capstone/jupyter-labs-webscraping.ipynb" TargetMode="External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E7E6E6"/>
                </a:solidFill>
                <a:latin typeface="Arial"/>
                <a:ea typeface="Arial"/>
                <a:cs typeface="Arial"/>
                <a:sym typeface="Arial"/>
              </a:rPr>
              <a:t>Kostadin Slavov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E7E6E6"/>
                </a:solidFill>
                <a:latin typeface="Arial"/>
                <a:ea typeface="Arial"/>
                <a:cs typeface="Arial"/>
                <a:sym typeface="Arial"/>
              </a:rPr>
              <a:t>Jan 10, 2024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BM Skills Network Logo - Horizontal-noai copy.png" id="296" name="Google Shape;29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2"/>
          <p:cNvSpPr txBox="1"/>
          <p:nvPr>
            <p:ph idx="4294967295" type="body"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Analyze the data. Get to know and understand the data types, and calculate the following: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Numbers of launches on each site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Calculate the number and </a:t>
            </a:r>
            <a:r>
              <a:rPr lang="en-US" sz="2200">
                <a:solidFill>
                  <a:srgbClr val="292929"/>
                </a:solidFill>
              </a:rPr>
              <a:t>occurrences</a:t>
            </a:r>
            <a:r>
              <a:rPr lang="en-US" sz="2200">
                <a:solidFill>
                  <a:srgbClr val="292929"/>
                </a:solidFill>
              </a:rPr>
              <a:t> of each orbit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Calculate the number and outcome of each orbit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Create a binary class column for success and failure.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Jypyter notebook for reference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6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6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3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Create different plots in order to observe if there is a pattern to be followed.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PayloadMass vs FlightNumber 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LaunchSite vs FlightNumber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PayloadMass vs LaunchSite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Orbit vs Class 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Orbit vs FlightNumber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PayloadMass vs Orbit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Date vs Class</a:t>
            </a:r>
            <a:endParaRPr sz="22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Jupyter notebook for reference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6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>
            <p:ph idx="4294967295" type="body"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1600">
                <a:solidFill>
                  <a:srgbClr val="292929"/>
                </a:solidFill>
              </a:rPr>
              <a:t>Performed sql queries: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all of the LaunchSite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launches from LaunchSite starting with “CCA”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all of the launches where customer is NASA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Compute the average </a:t>
            </a:r>
            <a:r>
              <a:rPr lang="en-US" sz="1600">
                <a:solidFill>
                  <a:srgbClr val="292929"/>
                </a:solidFill>
              </a:rPr>
              <a:t>Payload Mass</a:t>
            </a:r>
            <a:r>
              <a:rPr lang="en-US" sz="1600">
                <a:solidFill>
                  <a:srgbClr val="292929"/>
                </a:solidFill>
              </a:rPr>
              <a:t> for Falcon 9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all of the </a:t>
            </a:r>
            <a:r>
              <a:rPr lang="en-US" sz="1600">
                <a:solidFill>
                  <a:srgbClr val="292929"/>
                </a:solidFill>
              </a:rPr>
              <a:t>Landing Outcomes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Select the first Successful landing outcome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Select All of the booster versions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Count all of the </a:t>
            </a:r>
            <a:r>
              <a:rPr lang="en-US" sz="1600">
                <a:solidFill>
                  <a:srgbClr val="292929"/>
                </a:solidFill>
              </a:rPr>
              <a:t>Successful</a:t>
            </a:r>
            <a:r>
              <a:rPr lang="en-US" sz="1600">
                <a:solidFill>
                  <a:srgbClr val="292929"/>
                </a:solidFill>
              </a:rPr>
              <a:t> and Failed mission outcomes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all of the boosters which carried the maximum payload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all of the failures in 2015</a:t>
            </a:r>
            <a:endParaRPr sz="1600">
              <a:solidFill>
                <a:srgbClr val="292929"/>
              </a:solidFill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Char char="●"/>
            </a:pPr>
            <a:r>
              <a:rPr lang="en-US" sz="1600">
                <a:solidFill>
                  <a:srgbClr val="292929"/>
                </a:solidFill>
              </a:rPr>
              <a:t>Get the landing outcomes for Failure (drone ship)/Success(ground pad) for a range of time</a:t>
            </a:r>
            <a:endParaRPr sz="16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16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16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Jupyter Notebook for reference</a:t>
            </a:r>
            <a:endParaRPr sz="16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6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6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5"/>
          <p:cNvSpPr txBox="1"/>
          <p:nvPr>
            <p:ph idx="4294967295" type="body"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fontScale="925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The map includes several objects in order to visually represent the launching areas and their environments:</a:t>
            </a:r>
            <a:endParaRPr sz="2200">
              <a:solidFill>
                <a:srgbClr val="292929"/>
              </a:solidFill>
            </a:endParaRPr>
          </a:p>
          <a:p>
            <a:pPr indent="-357822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Circle and marker for the NASA center</a:t>
            </a:r>
            <a:endParaRPr sz="2200">
              <a:solidFill>
                <a:srgbClr val="292929"/>
              </a:solidFill>
            </a:endParaRPr>
          </a:p>
          <a:p>
            <a:pPr indent="-357822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Clusters of markers for each launching pad</a:t>
            </a:r>
            <a:endParaRPr sz="2200">
              <a:solidFill>
                <a:srgbClr val="292929"/>
              </a:solidFill>
            </a:endParaRPr>
          </a:p>
          <a:p>
            <a:pPr indent="-357822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Distance between launching pad and a key point (Coast line, RailWay Highway)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1818"/>
              <a:buFont typeface="Arial"/>
              <a:buNone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Jupyter notebook for reference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6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6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6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In the plotty dash we have </a:t>
            </a:r>
            <a:r>
              <a:rPr lang="en-US" sz="2200">
                <a:solidFill>
                  <a:srgbClr val="292929"/>
                </a:solidFill>
              </a:rPr>
              <a:t>added: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Launch Site select 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Pie chart with success/failure ratio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Payload slider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It is very interactive way to plot data based on launchpad and payload mass.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Project reference in GitHub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391" name="Google Shape;391;p6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6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7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Performed actions during the Predictive Analysis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Load the data and the transformed data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Transform the parameters for the </a:t>
            </a:r>
            <a:r>
              <a:rPr lang="en-US" sz="2200">
                <a:solidFill>
                  <a:srgbClr val="292929"/>
                </a:solidFill>
              </a:rPr>
              <a:t>prediction (X data)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Define the Y data and export it to numpy array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Split the data in test and train with test size 0.2 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Perform the following classifications with features engineering in order to find the best model tuned with GridSearchCV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K-nearest neighbour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Decision Tree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Support Vector Machine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Logical Regression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Create a </a:t>
            </a:r>
            <a:r>
              <a:rPr lang="en-US" sz="2200">
                <a:solidFill>
                  <a:srgbClr val="292929"/>
                </a:solidFill>
              </a:rPr>
              <a:t>confusion</a:t>
            </a:r>
            <a:r>
              <a:rPr lang="en-US" sz="2200">
                <a:solidFill>
                  <a:srgbClr val="292929"/>
                </a:solidFill>
              </a:rPr>
              <a:t> matrix as a result 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Compute the score of the models and their best parameters\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Find the best fit model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398" name="Google Shape;398;p6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6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6650" y="3323050"/>
            <a:ext cx="4676725" cy="34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68"/>
          <p:cNvSpPr/>
          <p:nvPr/>
        </p:nvSpPr>
        <p:spPr>
          <a:xfrm>
            <a:off x="840950" y="1807200"/>
            <a:ext cx="9579000" cy="25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We have come to conclusion that the different launching sites have different success rate.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Some launching sites do not send massive payloads.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Some of the orbits have great success rate than the others.</a:t>
            </a:r>
            <a:endParaRPr sz="22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	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Our most successful model was the SMV.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6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6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9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2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0"/>
          <p:cNvSpPr txBox="1"/>
          <p:nvPr>
            <p:ph idx="4294967295" type="body"/>
          </p:nvPr>
        </p:nvSpPr>
        <p:spPr>
          <a:xfrm>
            <a:off x="865075" y="3517175"/>
            <a:ext cx="10689300" cy="23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From this chart we understand that further in time the success rate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improves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which means that the company is taking care of the problems met during the failed ones.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Also VAFB SLC 4E has very low failure rate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7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Launch Site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7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21" name="Google Shape;42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075" y="1334074"/>
            <a:ext cx="10689377" cy="20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1"/>
          <p:cNvSpPr txBox="1"/>
          <p:nvPr>
            <p:ph idx="4294967295" type="body"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VAFB SLC 4E never sent a payload larger than 10000kg. Which is why the success rate is so high.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KSC LC 39A never sent a payload lighter than 3000kg.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427" name="Google Shape;427;p7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7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29" name="Google Shape;42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4760" y="1658463"/>
            <a:ext cx="4661316" cy="4633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54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72"/>
          <p:cNvSpPr txBox="1"/>
          <p:nvPr>
            <p:ph idx="4294967295" type="body"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We see that some of the orbits are dominating 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SO has success rate of 0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7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7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37" name="Google Shape;43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260" y="1720525"/>
            <a:ext cx="5534025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>
            <p:ph idx="4294967295" type="body"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With the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flight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number there is a positive trend for reaching higher orbits.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There is no weight of flight number to the higher obits because there is not enough data for the higher orbits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yet.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7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7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45" name="Google Shape;445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7810" y="1632800"/>
            <a:ext cx="5486400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4"/>
          <p:cNvSpPr txBox="1"/>
          <p:nvPr>
            <p:ph idx="4294967295" type="body"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There is only heavy payloads sent to the VLEO and 6000kg to SO and GEO.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Most of the reached/attempted orbits are </a:t>
            </a:r>
            <a:r>
              <a:rPr lang="en-US" sz="2200">
                <a:solidFill>
                  <a:srgbClr val="292929"/>
                </a:solidFill>
              </a:rPr>
              <a:t>between 1000kg and 8000kg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SSO has 100% of success rate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451" name="Google Shape;451;p7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7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53" name="Google Shape;453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160" y="1620575"/>
            <a:ext cx="5743575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5"/>
          <p:cNvSpPr txBox="1"/>
          <p:nvPr>
            <p:ph idx="4294967295" type="body"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success rate is increasing positively from 2013 until 2020 with a little low in 2018.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459" name="Google Shape;459;p7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7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61" name="Google Shape;461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3710" y="1528150"/>
            <a:ext cx="5534025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6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use the DISTINCT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Keyword to get all of the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values in Launch_Site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column.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467" name="Google Shape;467;p7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7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69" name="Google Shape;46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3350" y="2186513"/>
            <a:ext cx="7581900" cy="36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737" y="2401426"/>
            <a:ext cx="11012523" cy="387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77"/>
          <p:cNvSpPr txBox="1"/>
          <p:nvPr>
            <p:ph idx="4294967295" type="body"/>
          </p:nvPr>
        </p:nvSpPr>
        <p:spPr>
          <a:xfrm>
            <a:off x="770040" y="1825560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use the LIKE keyword to find them.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77"/>
          <p:cNvSpPr/>
          <p:nvPr/>
        </p:nvSpPr>
        <p:spPr>
          <a:xfrm>
            <a:off x="770040" y="538560"/>
            <a:ext cx="10515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7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78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use the SUM keyword to sum the column PAYLOAD_MASS__KG_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7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7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85" name="Google Shape;485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096" y="3045686"/>
            <a:ext cx="10693253" cy="191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9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use the AVG keyword and LIKE, because there are several subversions of the Falcon 9v.1.1%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7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7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93" name="Google Shape;49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100" y="3000187"/>
            <a:ext cx="10564583" cy="1536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0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Use the MIN keyword on the Date column to find the first </a:t>
            </a:r>
            <a:r>
              <a:rPr lang="en-US" sz="2200">
                <a:solidFill>
                  <a:srgbClr val="292929"/>
                </a:solidFill>
              </a:rPr>
              <a:t>successful</a:t>
            </a:r>
            <a:r>
              <a:rPr lang="en-US" sz="2200">
                <a:solidFill>
                  <a:srgbClr val="292929"/>
                </a:solidFill>
              </a:rPr>
              <a:t> ground landing date.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8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8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01" name="Google Shape;50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825" y="3324923"/>
            <a:ext cx="10267650" cy="167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1"/>
          <p:cNvSpPr txBox="1"/>
          <p:nvPr>
            <p:ph idx="4294967295" type="body"/>
          </p:nvPr>
        </p:nvSpPr>
        <p:spPr>
          <a:xfrm>
            <a:off x="770050" y="1468425"/>
            <a:ext cx="9745200" cy="47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Use the range query and the distinct keyword to find all of the booster versions. 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8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8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 b="0" i="0" sz="208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8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09" name="Google Shape;509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7125" y="2463300"/>
            <a:ext cx="8131050" cy="409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2125" y="3969250"/>
            <a:ext cx="4164825" cy="2719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0" name="Google Shape;310;p5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55"/>
          <p:cNvSpPr/>
          <p:nvPr/>
        </p:nvSpPr>
        <p:spPr>
          <a:xfrm>
            <a:off x="959050" y="1353007"/>
            <a:ext cx="8870700" cy="45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methodologies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○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We have used several techniques to address the problem and to predict whether or not a SpaceX rocket will land successfully or not.</a:t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Summary of all results</a:t>
            </a:r>
            <a:endParaRPr sz="2200">
              <a:solidFill>
                <a:schemeClr val="dk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Currently we can say with confidence of 83% that out support vector machine can predict whether the rocket will land successfully based on several parameters </a:t>
            </a:r>
            <a:endParaRPr sz="2200">
              <a:solidFill>
                <a:srgbClr val="29292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2"/>
          <p:cNvSpPr txBox="1"/>
          <p:nvPr>
            <p:ph idx="4294967295" type="body"/>
          </p:nvPr>
        </p:nvSpPr>
        <p:spPr>
          <a:xfrm>
            <a:off x="770050" y="1555000"/>
            <a:ext cx="9745200" cy="46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Use the COUNT keyword. We have observed that there is only one failed mission.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8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6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 b="0" i="0" sz="29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8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17" name="Google Shape;517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0175" y="2369125"/>
            <a:ext cx="8144948" cy="41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3"/>
          <p:cNvSpPr txBox="1"/>
          <p:nvPr>
            <p:ph idx="4294967295" type="body"/>
          </p:nvPr>
        </p:nvSpPr>
        <p:spPr>
          <a:xfrm>
            <a:off x="770050" y="1487675"/>
            <a:ext cx="9745200" cy="46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Use subquery to find the max value of the payload mass, in order to perform the query.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8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8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25" name="Google Shape;52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9825" y="2334100"/>
            <a:ext cx="9265650" cy="409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4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Use substr as sqlite does not support filtering by Date.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8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84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33" name="Google Shape;533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113" y="2325863"/>
            <a:ext cx="10572750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5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use again the substr for Date range and the BETWEEN keyword. </a:t>
            </a:r>
            <a:r>
              <a:rPr lang="en-US" sz="2200">
                <a:solidFill>
                  <a:srgbClr val="292929"/>
                </a:solidFill>
              </a:rPr>
              <a:t>Then</a:t>
            </a:r>
            <a:r>
              <a:rPr lang="en-US" sz="2200">
                <a:solidFill>
                  <a:srgbClr val="292929"/>
                </a:solidFill>
              </a:rPr>
              <a:t> we Order the results in descending order by Date.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539" name="Google Shape;539;p8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8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 b="0" i="0" sz="268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8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41" name="Google Shape;541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650" y="2578950"/>
            <a:ext cx="7620001" cy="367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86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3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8337" y="2798156"/>
            <a:ext cx="12191999" cy="3877937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87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can see that the launch location sites are very close to the East and West coast lines.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8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Launch Location sites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8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3572" y="1642797"/>
            <a:ext cx="3997825" cy="42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88"/>
          <p:cNvSpPr txBox="1"/>
          <p:nvPr>
            <p:ph idx="4294967295" type="body"/>
          </p:nvPr>
        </p:nvSpPr>
        <p:spPr>
          <a:xfrm>
            <a:off x="770040" y="1825560"/>
            <a:ext cx="9745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We can see that there is 46 launches </a:t>
            </a:r>
            <a:r>
              <a:rPr lang="en-US" sz="2200">
                <a:solidFill>
                  <a:srgbClr val="292929"/>
                </a:solidFill>
              </a:rPr>
              <a:t>from the East coast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and 10 from the West coast.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Also we have added success/failure markers on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the location. </a:t>
            </a:r>
            <a:br>
              <a:rPr lang="en-US" sz="2200">
                <a:solidFill>
                  <a:srgbClr val="292929"/>
                </a:solidFill>
              </a:rPr>
            </a:br>
            <a:endParaRPr sz="2200">
              <a:solidFill>
                <a:srgbClr val="292929"/>
              </a:solidFill>
            </a:endParaRPr>
          </a:p>
        </p:txBody>
      </p:sp>
      <p:sp>
        <p:nvSpPr>
          <p:cNvPr id="561" name="Google Shape;561;p8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Clusters and success/failure markers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8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63" name="Google Shape;563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200" y="4005399"/>
            <a:ext cx="7562251" cy="257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863" y="3890387"/>
            <a:ext cx="11353599" cy="2576263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89"/>
          <p:cNvSpPr txBox="1"/>
          <p:nvPr>
            <p:ph idx="4294967295" type="body"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In proximity of the launchpad there are: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Coast line (1.3km)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Railway (0.94km)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Highway (7.65km)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570" name="Google Shape;570;p8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Nearby Keypoints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8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0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4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Interactive Dashboard Landing Success rate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9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583" name="Google Shape;583;p91"/>
          <p:cNvSpPr txBox="1"/>
          <p:nvPr>
            <p:ph idx="4294967295" type="body"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KSC LC-39A is dominating with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success rate of 41.2%.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CCAFS LC-40 is doing very low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percent wise.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4" name="Google Shape;584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9550" y="1857913"/>
            <a:ext cx="58293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8" name="Google Shape;318;p56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56"/>
          <p:cNvSpPr/>
          <p:nvPr/>
        </p:nvSpPr>
        <p:spPr>
          <a:xfrm>
            <a:off x="958675" y="2521450"/>
            <a:ext cx="10499100" cy="30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The goal of our company is to find pattern in the mistakes of our competitor </a:t>
            </a:r>
            <a:r>
              <a:rPr lang="en-US" sz="2200">
                <a:solidFill>
                  <a:srgbClr val="292929"/>
                </a:solidFill>
              </a:rPr>
              <a:t>SpaceX, in order to prevent the failure of our rockets.</a:t>
            </a:r>
            <a:r>
              <a:rPr lang="en-US" sz="2200">
                <a:solidFill>
                  <a:srgbClr val="292929"/>
                </a:solidFill>
              </a:rPr>
              <a:t> 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The problems we want to find answers to are the following.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Which are the important parameters of the flight affecting the success rate.</a:t>
            </a:r>
            <a:endParaRPr sz="2200">
              <a:solidFill>
                <a:srgbClr val="292929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2"/>
          <p:cNvSpPr txBox="1"/>
          <p:nvPr>
            <p:ph idx="4294967295" type="body"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Only </a:t>
            </a:r>
            <a:r>
              <a:rPr lang="en-US" sz="2200">
                <a:solidFill>
                  <a:srgbClr val="292929"/>
                </a:solidFill>
              </a:rPr>
              <a:t>23.1% of the missions have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failed landing.</a:t>
            </a:r>
            <a:br>
              <a:rPr lang="en-US" sz="2200">
                <a:solidFill>
                  <a:srgbClr val="292929"/>
                </a:solidFill>
              </a:rPr>
            </a:b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76.9% Success Rate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590" name="Google Shape;590;p92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Success Rate for KSC LC-39A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92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592" name="Google Shape;59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525" y="1526325"/>
            <a:ext cx="58293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93"/>
          <p:cNvSpPr txBox="1"/>
          <p:nvPr>
            <p:ph idx="4294967295" type="body"/>
          </p:nvPr>
        </p:nvSpPr>
        <p:spPr>
          <a:xfrm>
            <a:off x="770046" y="1499558"/>
            <a:ext cx="61488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Up to 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5000 kg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Most of the boosters carry under 5000 kg with a mixed percentage of success rate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9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20">
                <a:solidFill>
                  <a:srgbClr val="0B49CB"/>
                </a:solidFill>
              </a:rPr>
              <a:t>Light vs Heavy payloads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93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00" name="Google Shape;600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925" y="2161950"/>
            <a:ext cx="582930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93"/>
          <p:cNvSpPr txBox="1"/>
          <p:nvPr>
            <p:ph idx="4294967295" type="body"/>
          </p:nvPr>
        </p:nvSpPr>
        <p:spPr>
          <a:xfrm>
            <a:off x="6789749" y="1499550"/>
            <a:ext cx="50922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Over 5000 kg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Fewer of the boosters carry over 5000 kg and the success rate drastically drops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02" name="Google Shape;602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2217" y="2151399"/>
            <a:ext cx="5800585" cy="42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4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5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5"/>
          <p:cNvSpPr txBox="1"/>
          <p:nvPr>
            <p:ph idx="4294967295" type="body"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The model with highest accuracy is 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the Support Vector Machine with 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accuracy : 0.8482142857142856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best parameters 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{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'C': 1.0,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'gamma': 0.03162277660168379,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'kernel': 'sigmoid'</a:t>
            </a:r>
            <a:br>
              <a:rPr lang="en-US" sz="2200">
                <a:solidFill>
                  <a:srgbClr val="292929"/>
                </a:solidFill>
              </a:rPr>
            </a:br>
            <a:r>
              <a:rPr lang="en-US" sz="2200">
                <a:solidFill>
                  <a:srgbClr val="292929"/>
                </a:solidFill>
              </a:rPr>
              <a:t>}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613" name="Google Shape;613;p95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95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15" name="Google Shape;615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6320" y="1941750"/>
            <a:ext cx="5791681" cy="42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96"/>
          <p:cNvSpPr txBox="1"/>
          <p:nvPr>
            <p:ph idx="4294967295" type="body"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The model predicted </a:t>
            </a:r>
            <a:r>
              <a:rPr lang="en-US" sz="2200">
                <a:solidFill>
                  <a:srgbClr val="292929"/>
                </a:solidFill>
              </a:rPr>
              <a:t>correctly</a:t>
            </a:r>
            <a:r>
              <a:rPr lang="en-US" sz="2200">
                <a:solidFill>
                  <a:srgbClr val="292929"/>
                </a:solidFill>
              </a:rPr>
              <a:t> all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of the landed cases, but it needs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improvement with distinguishing 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292929"/>
                </a:solidFill>
              </a:rPr>
              <a:t>certain negative cases. 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621" name="Google Shape;621;p96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96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623" name="Google Shape;623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878" y="1612759"/>
            <a:ext cx="6220394" cy="47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7"/>
          <p:cNvSpPr txBox="1"/>
          <p:nvPr>
            <p:ph idx="4294967295" type="body"/>
          </p:nvPr>
        </p:nvSpPr>
        <p:spPr>
          <a:xfrm>
            <a:off x="770058" y="1874875"/>
            <a:ext cx="104388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rgbClr val="292929"/>
                </a:solidFill>
              </a:rPr>
              <a:t>The success rate falls when the payload weight increases.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rgbClr val="292929"/>
                </a:solidFill>
              </a:rPr>
              <a:t>ES-L1, GEO, HEO, SSO has the higher orbit success rate.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rgbClr val="292929"/>
                </a:solidFill>
              </a:rPr>
              <a:t>Since 2015 the success rate is in positive trend.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rgbClr val="292929"/>
                </a:solidFill>
              </a:rPr>
              <a:t>Each of the launch pads is close to the seashore, railway and highway.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●"/>
            </a:pPr>
            <a:r>
              <a:rPr lang="en-US" sz="2200">
                <a:solidFill>
                  <a:srgbClr val="292929"/>
                </a:solidFill>
              </a:rPr>
              <a:t>KCS-LC 39-A has the higher success.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The average payload size is 2534kg.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VAFB SLC 4E never sent a payload larger than 10000kg.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KSC LC 39A never sent a payload lighter than 3000kg.</a:t>
            </a:r>
            <a:endParaRPr sz="2200">
              <a:solidFill>
                <a:srgbClr val="292929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Support Vector Machine is the best prediction model with confidence of  83%.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629" name="Google Shape;629;p97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97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8"/>
          <p:cNvSpPr txBox="1"/>
          <p:nvPr>
            <p:ph idx="4294967295" type="body"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292929"/>
                </a:solidFill>
              </a:rPr>
              <a:t>All of the work can be found at </a:t>
            </a:r>
            <a:r>
              <a:rPr lang="en-US" sz="2200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9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9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7"/>
          <p:cNvSpPr txBox="1"/>
          <p:nvPr>
            <p:ph idx="12" type="sldNum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i="0" lang="en-US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5" name="Google Shape;325;p57"/>
          <p:cNvSpPr/>
          <p:nvPr/>
        </p:nvSpPr>
        <p:spPr>
          <a:xfrm>
            <a:off x="777960" y="2812680"/>
            <a:ext cx="1032840" cy="363960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Section 1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8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64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0" marL="25596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064"/>
              <a:buFont typeface="Noto Sans Symbols"/>
              <a:buChar char="∙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Data collection methodology: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0408" lvl="8" marL="54432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9"/>
              <a:buFont typeface="Noto Sans Symbols"/>
              <a:buChar char="●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1728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The data was collected from the </a:t>
            </a:r>
            <a:r>
              <a:rPr b="0" i="0" lang="en-US" sz="1728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official SpaceX API</a:t>
            </a:r>
            <a:endParaRPr b="0" i="0" sz="172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0" marL="25596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064"/>
              <a:buFont typeface="Arial"/>
              <a:buChar char="•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data wrangling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1" marL="76788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67171"/>
              </a:buClr>
              <a:buSzPts val="1728"/>
              <a:buFont typeface="Arial"/>
              <a:buChar char="•"/>
            </a:pPr>
            <a:r>
              <a:rPr b="0" i="0" lang="en-US" sz="17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binary column class based on the Landing Outcome</a:t>
            </a:r>
            <a:endParaRPr b="0" i="0" sz="172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0" marL="25596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064"/>
              <a:buFont typeface="Arial"/>
              <a:buChar char="•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exploratory data analysis (EDA) using visualization and SQL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0" marL="25596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064"/>
              <a:buFont typeface="Arial"/>
              <a:buChar char="•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interactive visual analytics using Folium and Plotly Dash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0" marL="25596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064"/>
              <a:buFont typeface="Arial"/>
              <a:buChar char="•"/>
            </a:pPr>
            <a:r>
              <a:rPr b="0" i="0" lang="en-US" sz="2064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predictive analysis using classification models</a:t>
            </a:r>
            <a:endParaRPr b="0" i="0" sz="206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0560" lvl="1" marL="76788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67171"/>
              </a:buClr>
              <a:buSzPts val="1728"/>
              <a:buFont typeface="Arial"/>
              <a:buChar char="•"/>
            </a:pPr>
            <a:r>
              <a:rPr b="0" i="0" lang="en-US" sz="1728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Standardize the data, split in training and test set, find the method that fits best for data predictions.</a:t>
            </a:r>
            <a:endParaRPr b="0" i="0" sz="172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1728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1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1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1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1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58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58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9"/>
          <p:cNvSpPr txBox="1"/>
          <p:nvPr>
            <p:ph idx="4294967295" type="body"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●"/>
            </a:pPr>
            <a:r>
              <a:rPr lang="en-US" sz="2200">
                <a:solidFill>
                  <a:srgbClr val="292929"/>
                </a:solidFill>
              </a:rPr>
              <a:t>We have used several sources of information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The spaceX api </a:t>
            </a:r>
            <a:endParaRPr sz="2200">
              <a:solidFill>
                <a:srgbClr val="292929"/>
              </a:solidFill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○"/>
            </a:pPr>
            <a:r>
              <a:rPr lang="en-US" sz="2200">
                <a:solidFill>
                  <a:srgbClr val="292929"/>
                </a:solidFill>
              </a:rPr>
              <a:t>Wikipedia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59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59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0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0"/>
          <p:cNvSpPr txBox="1"/>
          <p:nvPr>
            <p:ph idx="4294967295" type="body"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734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Collect the data from official spaceX API.</a:t>
            </a:r>
            <a:endParaRPr sz="2200">
              <a:solidFill>
                <a:srgbClr val="292929"/>
              </a:solidFill>
            </a:endParaRPr>
          </a:p>
          <a:p>
            <a:pPr indent="-34734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Get the Falcon 9 only data.</a:t>
            </a:r>
            <a:endParaRPr sz="2200">
              <a:solidFill>
                <a:srgbClr val="292929"/>
              </a:solidFill>
            </a:endParaRPr>
          </a:p>
          <a:p>
            <a:pPr indent="-34734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Fill the missing values with mean in the PayloadMass column.</a:t>
            </a:r>
            <a:endParaRPr sz="2200">
              <a:solidFill>
                <a:srgbClr val="292929"/>
              </a:solidFill>
            </a:endParaRPr>
          </a:p>
          <a:p>
            <a:pPr indent="-34734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ct val="100000"/>
              <a:buChar char="●"/>
            </a:pPr>
            <a:r>
              <a:rPr lang="en-US" sz="2200">
                <a:solidFill>
                  <a:srgbClr val="292929"/>
                </a:solidFill>
              </a:rPr>
              <a:t>Save the data.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764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Jupyter notebook for reference</a:t>
            </a:r>
            <a:endParaRPr b="0" i="0" sz="2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60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348" name="Google Shape;34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2300" y="1750575"/>
            <a:ext cx="5519876" cy="39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1"/>
          <p:cNvSpPr txBox="1"/>
          <p:nvPr>
            <p:ph idx="4294967295" type="body"/>
          </p:nvPr>
        </p:nvSpPr>
        <p:spPr>
          <a:xfrm>
            <a:off x="922325" y="1792450"/>
            <a:ext cx="4380600" cy="43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</a:rPr>
              <a:t>Find the data on Wikipedia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Collect the data with web-scraping techniques</a:t>
            </a:r>
            <a:endParaRPr sz="2200">
              <a:solidFill>
                <a:srgbClr val="292929"/>
              </a:solidFill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Char char="•"/>
            </a:pPr>
            <a:r>
              <a:rPr lang="en-US" sz="2200">
                <a:solidFill>
                  <a:srgbClr val="292929"/>
                </a:solidFill>
              </a:rPr>
              <a:t>Create a dataframe.</a:t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9292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 u="sng">
                <a:solidFill>
                  <a:schemeClr val="hlink"/>
                </a:solidFill>
                <a:hlinkClick r:id="rId4"/>
              </a:rPr>
              <a:t>Jupyter notebook for reference</a:t>
            </a:r>
            <a:endParaRPr b="0" i="0" sz="2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6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6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20" u="none" cap="none" strike="noStrike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b="0" i="0" sz="332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1"/>
          <p:cNvSpPr txBox="1"/>
          <p:nvPr>
            <p:ph idx="12"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7DDB"/>
              </a:buClr>
              <a:buSzPts val="1600"/>
              <a:buFont typeface="Arial"/>
              <a:buNone/>
            </a:pPr>
            <a:fld id="{00000000-1234-1234-1234-123412341234}" type="slidenum">
              <a:rPr b="0" lang="en-US" sz="1600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357" name="Google Shape;35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8099" y="1792449"/>
            <a:ext cx="5769624" cy="40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